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0" r:id="rId5"/>
    <p:sldId id="268" r:id="rId7"/>
    <p:sldId id="261" r:id="rId8"/>
    <p:sldId id="270" r:id="rId9"/>
    <p:sldId id="271" r:id="rId10"/>
    <p:sldId id="272" r:id="rId11"/>
    <p:sldId id="273" r:id="rId12"/>
    <p:sldId id="274" r:id="rId13"/>
    <p:sldId id="265" r:id="rId14"/>
    <p:sldId id="262" r:id="rId15"/>
    <p:sldId id="264" r:id="rId16"/>
    <p:sldId id="26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5F087-1124-4549-B17E-ADB72FA30F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44E58-480B-4461-845B-48022A0116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E9C911BF-6035-4DDF-9FEF-9797121748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2C7483EE-8FFE-42B5-AA71-19051576373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C16D569-0250-43BE-9569-E606989B2E0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bysy.edu.cn/dwsyzx/index.shtml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hyperlink" Target="https://www.puh3.net.c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hyperlink" Target="https://www.puh3.net.c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888503"/>
          </a:xfrm>
        </p:spPr>
        <p:txBody>
          <a:bodyPr/>
          <a:lstStyle/>
          <a:p>
            <a:r>
              <a:rPr lang="zh-CN" altLang="en-US" dirty="0" smtClean="0"/>
              <a:t>动物实验伦理申报说明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科研伦理综合办公室</a:t>
            </a:r>
            <a:endParaRPr lang="en-US" altLang="zh-CN" dirty="0" smtClean="0"/>
          </a:p>
          <a:p>
            <a:r>
              <a:rPr lang="en-US" altLang="zh-CN" dirty="0" smtClean="0"/>
              <a:t>20210923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5" y="692696"/>
            <a:ext cx="85011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196753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经过“立项前填报”的项目，在课题实际批准立项后，课题负责人应根据立项部门的建议调整研究方案、修改实验动物种类和数量、确定实际开展动物实验的场所，通过科研信息系统</a:t>
            </a:r>
            <a:r>
              <a:rPr lang="zh-CN" altLang="zh-CN" sz="2400" smtClean="0"/>
              <a:t>选择</a:t>
            </a:r>
            <a:r>
              <a:rPr lang="zh-CN" altLang="zh-CN" sz="2400" smtClean="0"/>
              <a:t>“</a:t>
            </a:r>
            <a:r>
              <a:rPr lang="zh-CN" altLang="en-US" sz="2400" smtClean="0"/>
              <a:t>新申请</a:t>
            </a:r>
            <a:r>
              <a:rPr lang="zh-CN" altLang="zh-CN" sz="2400" smtClean="0"/>
              <a:t>项目</a:t>
            </a:r>
            <a:r>
              <a:rPr lang="zh-CN" altLang="en-US" sz="2400" smtClean="0"/>
              <a:t>”</a:t>
            </a:r>
            <a:r>
              <a:rPr lang="zh-CN" altLang="zh-CN" sz="2400" smtClean="0"/>
              <a:t>进一步</a:t>
            </a:r>
            <a:r>
              <a:rPr lang="zh-CN" altLang="zh-CN" sz="2400" dirty="0" smtClean="0"/>
              <a:t>报送伦理审查。</a:t>
            </a:r>
            <a:endParaRPr lang="zh-CN" altLang="zh-CN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3200" b="1" dirty="0" smtClean="0"/>
              <a:t>实验动物福利伦理审查相关流程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1</a:t>
            </a:r>
            <a:r>
              <a:rPr lang="zh-CN" altLang="zh-CN" sz="2000" dirty="0" smtClean="0"/>
              <a:t>、申请实验动物福利和伦理审查主要采用会议评审的方式，需登陆科研伦理</a:t>
            </a:r>
            <a:r>
              <a:rPr lang="zh-CN" altLang="en-US" sz="2000" dirty="0" smtClean="0"/>
              <a:t>管理</a:t>
            </a:r>
            <a:r>
              <a:rPr lang="zh-CN" altLang="zh-CN" sz="2000" dirty="0" smtClean="0"/>
              <a:t>系统填报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从系统打印申请书</a:t>
            </a:r>
            <a:r>
              <a:rPr lang="zh-CN" altLang="en-US" sz="2000" dirty="0" smtClean="0"/>
              <a:t>、并附</a:t>
            </a:r>
            <a:r>
              <a:rPr lang="zh-CN" altLang="zh-CN" sz="2000" dirty="0" smtClean="0"/>
              <a:t>相应审查材料（纸质材料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份）。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其中申请书要求写明项目的意义、必要性、实验设计方案及工作路线、项目中有关实验动物的用途、饲养管理或实验处置方法、预期出现的对动物的伤害、处死动物的方法、项目进行中涉及动物福利和伦理等问题的详细描述。</a:t>
            </a:r>
            <a:endParaRPr lang="zh-CN" altLang="en-US" sz="2000" dirty="0" smtClean="0"/>
          </a:p>
          <a:p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7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2</a:t>
            </a:r>
            <a:r>
              <a:rPr lang="zh-CN" altLang="zh-CN" sz="2000" dirty="0" smtClean="0"/>
              <a:t>、项目负责人及执行人需附有效动物实验岗位证书复印件，并递交纸质材料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份。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3</a:t>
            </a:r>
            <a:r>
              <a:rPr lang="zh-CN" altLang="zh-CN" sz="2000" dirty="0" smtClean="0"/>
              <a:t>、已获准开始研究的项目，如有实验方案、实验动物等变更，需登陆科研信息系统填写“再次审查申请”，报送伦理委员会审核通过后方可执行。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4</a:t>
            </a:r>
            <a:r>
              <a:rPr lang="zh-CN" altLang="zh-CN" sz="2000" dirty="0" smtClean="0"/>
              <a:t>、伦理意见为“修改后通过”的项目，对内容作出实际调整后，报送伦理委员会审核获得批件后方可启动。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5</a:t>
            </a:r>
            <a:r>
              <a:rPr lang="zh-CN" altLang="zh-CN" sz="2000" dirty="0" smtClean="0"/>
              <a:t>、实验过程中，如发生严重影响动物福利、伦理的事件，项目负责人应在获知</a:t>
            </a:r>
            <a:r>
              <a:rPr lang="en-US" altLang="zh-CN" sz="2000" dirty="0" smtClean="0"/>
              <a:t>24</a:t>
            </a:r>
            <a:r>
              <a:rPr lang="zh-CN" altLang="zh-CN" sz="2000" dirty="0" smtClean="0"/>
              <a:t>小时内报告伦理委员会。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6</a:t>
            </a:r>
            <a:r>
              <a:rPr lang="zh-CN" altLang="zh-CN" sz="2000" dirty="0" smtClean="0"/>
              <a:t>、实验开展后，应从次年开始报送年度审查报告（每年</a:t>
            </a:r>
            <a:r>
              <a:rPr lang="en-US" altLang="zh-CN" sz="2000" dirty="0" smtClean="0"/>
              <a:t>1</a:t>
            </a:r>
            <a:r>
              <a:rPr lang="zh-CN" altLang="zh-CN" sz="2000" dirty="0" smtClean="0"/>
              <a:t>月）；完成实验后的一个月内，应提交结题报告。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7</a:t>
            </a:r>
            <a:r>
              <a:rPr lang="zh-CN" altLang="zh-CN" sz="2000" dirty="0" smtClean="0"/>
              <a:t>、出现严重违反方案情况应及时报告伦理委员会。 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8</a:t>
            </a:r>
            <a:r>
              <a:rPr lang="zh-CN" altLang="zh-CN" sz="2000" dirty="0" smtClean="0"/>
              <a:t>、会议</a:t>
            </a:r>
            <a:r>
              <a:rPr lang="en-US" altLang="zh-CN" sz="2000" dirty="0" err="1" smtClean="0"/>
              <a:t>ppt</a:t>
            </a:r>
            <a:r>
              <a:rPr lang="zh-CN" altLang="zh-CN" sz="2000" dirty="0" smtClean="0"/>
              <a:t>等模板见</a:t>
            </a:r>
            <a:r>
              <a:rPr lang="zh-CN" altLang="en-US" sz="2000" dirty="0" smtClean="0"/>
              <a:t>网页</a:t>
            </a:r>
            <a:r>
              <a:rPr lang="zh-CN" altLang="zh-CN" sz="2000" dirty="0" smtClean="0"/>
              <a:t>下载专区栏。 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6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zh-CN" sz="2000" dirty="0" smtClean="0"/>
              <a:t>联系人：梁老师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 82266872, 38879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zh-CN" sz="2000" dirty="0" smtClean="0"/>
              <a:t>地</a:t>
            </a:r>
            <a:r>
              <a:rPr lang="en-US" altLang="zh-CN" sz="2000" dirty="0" smtClean="0"/>
              <a:t>    </a:t>
            </a:r>
            <a:r>
              <a:rPr lang="zh-CN" altLang="zh-CN" sz="2000" dirty="0" smtClean="0"/>
              <a:t>点：长城电脑大厦</a:t>
            </a:r>
            <a:r>
              <a:rPr lang="en-US" altLang="zh-CN" sz="2000" dirty="0" smtClean="0"/>
              <a:t>603</a:t>
            </a:r>
            <a:r>
              <a:rPr lang="zh-CN" altLang="en-US" sz="2000" dirty="0" smtClean="0"/>
              <a:t>室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zh-CN" sz="20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3200" b="1" dirty="0" smtClean="0"/>
              <a:t>实验动物伦理委员会审核方向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 </a:t>
            </a:r>
            <a:r>
              <a:rPr lang="zh-CN" altLang="zh-CN" sz="2400" dirty="0" smtClean="0"/>
              <a:t>实验动物伦理委员会审核方向主要涵盖由我院研究人员牵头或参加、在我院动物实验中心开展的涉及实验动物医学研究的项目。主要依据《北京市实验动物管理条例》、《北京市实验动物福利伦理审查指南》等开展工作。</a:t>
            </a:r>
            <a:endParaRPr lang="zh-CN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详见</a:t>
            </a:r>
            <a:r>
              <a:rPr lang="zh-CN" altLang="en-US" sz="2400" dirty="0" smtClean="0"/>
              <a:t>实验动物伦理委员会</a:t>
            </a:r>
            <a:r>
              <a:rPr lang="zh-CN" altLang="zh-CN" sz="2400" dirty="0" smtClean="0"/>
              <a:t>网页：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u="sng" dirty="0" smtClean="0">
                <a:hlinkClick r:id="rId1"/>
              </a:rPr>
              <a:t>       https://www.puh3.net.cn/llwyh/index.shtml</a:t>
            </a:r>
            <a:endParaRPr lang="en-US" altLang="zh-CN" sz="2400" u="sng" dirty="0" smtClean="0"/>
          </a:p>
          <a:p>
            <a:pPr>
              <a:lnSpc>
                <a:spcPct val="150000"/>
              </a:lnSpc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1844824"/>
            <a:ext cx="2322909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002060"/>
                </a:solidFill>
              </a:rPr>
              <a:t>网页：北医三院外网</a:t>
            </a:r>
            <a:r>
              <a:rPr lang="en-US" altLang="zh-CN" b="1" dirty="0">
                <a:solidFill>
                  <a:srgbClr val="002060"/>
                </a:solidFill>
                <a:hlinkClick r:id="rId1"/>
              </a:rPr>
              <a:t>https://www.puh3.net.cn/</a:t>
            </a:r>
            <a:r>
              <a:rPr lang="en-US" altLang="zh-CN" b="1" dirty="0">
                <a:solidFill>
                  <a:srgbClr val="002060"/>
                </a:solidFill>
              </a:rPr>
              <a:t> - </a:t>
            </a:r>
            <a:r>
              <a:rPr lang="zh-CN" altLang="en-US" b="1" dirty="0">
                <a:solidFill>
                  <a:srgbClr val="002060"/>
                </a:solidFill>
              </a:rPr>
              <a:t>教学科研平台 </a:t>
            </a:r>
            <a:r>
              <a:rPr lang="en-US" altLang="zh-CN" b="1" dirty="0">
                <a:solidFill>
                  <a:srgbClr val="002060"/>
                </a:solidFill>
              </a:rPr>
              <a:t>- </a:t>
            </a:r>
            <a:r>
              <a:rPr lang="zh-CN" altLang="en-US" b="1" dirty="0">
                <a:solidFill>
                  <a:srgbClr val="002060"/>
                </a:solidFill>
              </a:rPr>
              <a:t>伦理</a:t>
            </a:r>
            <a:r>
              <a:rPr lang="zh-CN" altLang="en-US" b="1" dirty="0" smtClean="0">
                <a:solidFill>
                  <a:srgbClr val="002060"/>
                </a:solidFill>
              </a:rPr>
              <a:t>委员会 </a:t>
            </a:r>
            <a:r>
              <a:rPr lang="en-US" altLang="zh-CN" b="1" dirty="0" smtClean="0">
                <a:solidFill>
                  <a:srgbClr val="002060"/>
                </a:solidFill>
              </a:rPr>
              <a:t>- </a:t>
            </a:r>
            <a:r>
              <a:rPr lang="zh-CN" altLang="en-US" b="1" dirty="0" smtClean="0">
                <a:solidFill>
                  <a:srgbClr val="002060"/>
                </a:solidFill>
              </a:rPr>
              <a:t>实验动物伦理委员会</a:t>
            </a:r>
            <a:endParaRPr lang="en-US" altLang="zh-CN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362" y="1196752"/>
            <a:ext cx="5456290" cy="450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914"/>
            <a:ext cx="5707856" cy="771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研究项目的送审管理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4860032" y="1268760"/>
            <a:ext cx="3725466" cy="489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002060"/>
                </a:solidFill>
              </a:rPr>
              <a:t>伦理审查申请人</a:t>
            </a:r>
            <a:r>
              <a:rPr lang="zh-CN" altLang="en-US" sz="1600" b="1" dirty="0" smtClean="0">
                <a:solidFill>
                  <a:srgbClr val="002060"/>
                </a:solidFill>
              </a:rPr>
              <a:t>通过科研伦理管理系统</a:t>
            </a:r>
            <a:r>
              <a:rPr lang="zh-CN" altLang="en-US" sz="1600" b="1" dirty="0">
                <a:solidFill>
                  <a:srgbClr val="002060"/>
                </a:solidFill>
              </a:rPr>
              <a:t>，按照要求上传送审材料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002060"/>
                </a:solidFill>
              </a:rPr>
              <a:t>伦理</a:t>
            </a:r>
            <a:r>
              <a:rPr lang="zh-CN" altLang="en-US" sz="1600" b="1" dirty="0" smtClean="0">
                <a:solidFill>
                  <a:srgbClr val="002060"/>
                </a:solidFill>
              </a:rPr>
              <a:t>办公室在</a:t>
            </a:r>
            <a:r>
              <a:rPr lang="zh-CN" altLang="en-US" sz="1600" b="1" dirty="0">
                <a:solidFill>
                  <a:srgbClr val="002060"/>
                </a:solidFill>
              </a:rPr>
              <a:t>审查平台对项目的送审材料进行形式审查，之后给出反馈意见，受理或者补充材料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002060"/>
                </a:solidFill>
              </a:rPr>
              <a:t>通过形式审查后，伦理审查</a:t>
            </a:r>
            <a:r>
              <a:rPr lang="zh-CN" altLang="en-US" sz="1600" b="1" dirty="0" smtClean="0">
                <a:solidFill>
                  <a:srgbClr val="002060"/>
                </a:solidFill>
              </a:rPr>
              <a:t>申请人和办公室预约</a:t>
            </a:r>
            <a:r>
              <a:rPr lang="zh-CN" altLang="en-US" sz="1600" b="1" dirty="0">
                <a:solidFill>
                  <a:srgbClr val="002060"/>
                </a:solidFill>
              </a:rPr>
              <a:t>时间递交各方签字的纸质材料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002060"/>
                </a:solidFill>
              </a:rPr>
              <a:t>根据研究性质决定审查方式</a:t>
            </a:r>
            <a:r>
              <a:rPr lang="zh-CN" altLang="en-US" sz="1600" b="1" dirty="0" smtClean="0">
                <a:solidFill>
                  <a:srgbClr val="002060"/>
                </a:solidFill>
              </a:rPr>
              <a:t>，告知</a:t>
            </a:r>
            <a:r>
              <a:rPr lang="zh-CN" altLang="en-US" sz="1600" b="1" dirty="0">
                <a:solidFill>
                  <a:srgbClr val="002060"/>
                </a:solidFill>
              </a:rPr>
              <a:t>申请人会议时间和地点及答辩相关要求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b="1" dirty="0">
              <a:solidFill>
                <a:srgbClr val="002060"/>
              </a:solidFill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467544" y="1556792"/>
            <a:ext cx="5122069" cy="4346575"/>
            <a:chOff x="1260" y="5262"/>
            <a:chExt cx="8820" cy="5616"/>
          </a:xfrm>
        </p:grpSpPr>
        <p:sp>
          <p:nvSpPr>
            <p:cNvPr id="45061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260" y="5262"/>
              <a:ext cx="8820" cy="56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2" name="Text Box 18"/>
            <p:cNvSpPr txBox="1">
              <a:spLocks noChangeArrowheads="1"/>
            </p:cNvSpPr>
            <p:nvPr/>
          </p:nvSpPr>
          <p:spPr bwMode="auto">
            <a:xfrm>
              <a:off x="6840" y="6198"/>
              <a:ext cx="1800" cy="4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zh-CN" sz="1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补充</a:t>
              </a:r>
              <a:r>
                <a:rPr lang="en-US" altLang="zh-CN" sz="1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修改材料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63" name="Text Box 17"/>
            <p:cNvSpPr txBox="1">
              <a:spLocks noChangeArrowheads="1"/>
            </p:cNvSpPr>
            <p:nvPr/>
          </p:nvSpPr>
          <p:spPr bwMode="auto">
            <a:xfrm>
              <a:off x="5040" y="6354"/>
              <a:ext cx="1620" cy="468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zh-CN" sz="1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不符合要求</a:t>
              </a:r>
              <a:endParaRPr lang="zh-CN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64" name="Text Box 16"/>
            <p:cNvSpPr txBox="1">
              <a:spLocks noChangeArrowheads="1"/>
            </p:cNvSpPr>
            <p:nvPr/>
          </p:nvSpPr>
          <p:spPr bwMode="auto">
            <a:xfrm>
              <a:off x="2340" y="6354"/>
              <a:ext cx="1260" cy="468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zh-CN" sz="1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符合要求</a:t>
              </a:r>
              <a:endParaRPr lang="zh-CN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65" name="Text Box 15"/>
            <p:cNvSpPr txBox="1">
              <a:spLocks noChangeArrowheads="1"/>
            </p:cNvSpPr>
            <p:nvPr/>
          </p:nvSpPr>
          <p:spPr bwMode="auto">
            <a:xfrm>
              <a:off x="3600" y="5730"/>
              <a:ext cx="126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zh-CN" sz="1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形式审查</a:t>
              </a:r>
              <a:endParaRPr lang="zh-CN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66" name="Text Box 14"/>
            <p:cNvSpPr txBox="1">
              <a:spLocks noChangeArrowheads="1"/>
            </p:cNvSpPr>
            <p:nvPr/>
          </p:nvSpPr>
          <p:spPr bwMode="auto">
            <a:xfrm>
              <a:off x="2340" y="6823"/>
              <a:ext cx="1742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>
                <a:buFontTx/>
                <a:buNone/>
              </a:pP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系统审核意见显示初审通过</a:t>
              </a:r>
              <a:endParaRPr lang="zh-CN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67" name="Text Box 13"/>
            <p:cNvSpPr txBox="1">
              <a:spLocks noChangeArrowheads="1"/>
            </p:cNvSpPr>
            <p:nvPr/>
          </p:nvSpPr>
          <p:spPr bwMode="auto">
            <a:xfrm>
              <a:off x="4320" y="6822"/>
              <a:ext cx="1776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系统内给予修改意见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5068" name="AutoShape 12"/>
            <p:cNvCxnSpPr>
              <a:cxnSpLocks noChangeShapeType="1"/>
            </p:cNvCxnSpPr>
            <p:nvPr/>
          </p:nvCxnSpPr>
          <p:spPr bwMode="auto">
            <a:xfrm flipH="1" flipV="1">
              <a:off x="4860" y="5964"/>
              <a:ext cx="1620" cy="1092"/>
            </a:xfrm>
            <a:prstGeom prst="bentConnector3">
              <a:avLst>
                <a:gd name="adj1" fmla="val -22222"/>
              </a:avLst>
            </a:prstGeom>
            <a:noFill/>
            <a:ln w="9525">
              <a:solidFill>
                <a:srgbClr val="000000"/>
              </a:solidFill>
              <a:miter lim="800000"/>
              <a:tailEnd type="triangle" w="med" len="med"/>
            </a:ln>
          </p:spPr>
        </p:cxn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2340" y="7602"/>
              <a:ext cx="162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预约递交申请表</a:t>
              </a:r>
              <a:endParaRPr lang="zh-CN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70" name="Text Box 10"/>
            <p:cNvSpPr txBox="1">
              <a:spLocks noChangeArrowheads="1"/>
            </p:cNvSpPr>
            <p:nvPr/>
          </p:nvSpPr>
          <p:spPr bwMode="auto">
            <a:xfrm>
              <a:off x="2340" y="8382"/>
              <a:ext cx="162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zh-CN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决定主审委员</a:t>
              </a:r>
              <a:r>
                <a:rPr lang="en-US" altLang="zh-CN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/</a:t>
              </a: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独立顾问</a:t>
              </a:r>
              <a:endPara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71" name="Text Box 9"/>
            <p:cNvSpPr txBox="1">
              <a:spLocks noChangeArrowheads="1"/>
            </p:cNvSpPr>
            <p:nvPr/>
          </p:nvSpPr>
          <p:spPr bwMode="auto">
            <a:xfrm>
              <a:off x="2376" y="9162"/>
              <a:ext cx="1612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通知会议时间、地点</a:t>
              </a:r>
              <a:endParaRPr lang="zh-CN" altLang="zh-CN" sz="10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072" name="Text Box 8"/>
            <p:cNvSpPr txBox="1">
              <a:spLocks noChangeArrowheads="1"/>
            </p:cNvSpPr>
            <p:nvPr/>
          </p:nvSpPr>
          <p:spPr bwMode="auto">
            <a:xfrm>
              <a:off x="2376" y="9942"/>
              <a:ext cx="1612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准备</a:t>
              </a:r>
              <a:r>
                <a:rPr lang="en-US" altLang="zh-CN" sz="10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ppt</a:t>
              </a:r>
              <a:r>
                <a:rPr lang="zh-CN" altLang="en-US" sz="1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答辩</a:t>
              </a:r>
              <a:endParaRPr lang="zh-CN" altLang="en-US" sz="1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5073" name="AutoShape 7"/>
            <p:cNvCxnSpPr>
              <a:cxnSpLocks noChangeShapeType="1"/>
            </p:cNvCxnSpPr>
            <p:nvPr/>
          </p:nvCxnSpPr>
          <p:spPr bwMode="auto">
            <a:xfrm>
              <a:off x="3150" y="7290"/>
              <a:ext cx="1" cy="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5074" name="AutoShape 6"/>
            <p:cNvCxnSpPr>
              <a:cxnSpLocks noChangeShapeType="1"/>
            </p:cNvCxnSpPr>
            <p:nvPr/>
          </p:nvCxnSpPr>
          <p:spPr bwMode="auto">
            <a:xfrm>
              <a:off x="3150" y="8070"/>
              <a:ext cx="1" cy="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5075" name="AutoShape 5"/>
            <p:cNvCxnSpPr>
              <a:cxnSpLocks noChangeShapeType="1"/>
            </p:cNvCxnSpPr>
            <p:nvPr/>
          </p:nvCxnSpPr>
          <p:spPr bwMode="auto">
            <a:xfrm>
              <a:off x="3150" y="8850"/>
              <a:ext cx="1" cy="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5076" name="AutoShape 4"/>
            <p:cNvCxnSpPr>
              <a:cxnSpLocks noChangeShapeType="1"/>
            </p:cNvCxnSpPr>
            <p:nvPr/>
          </p:nvCxnSpPr>
          <p:spPr bwMode="auto">
            <a:xfrm>
              <a:off x="3150" y="9630"/>
              <a:ext cx="1" cy="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5077" name="AutoShape 3"/>
            <p:cNvCxnSpPr>
              <a:cxnSpLocks noChangeShapeType="1"/>
            </p:cNvCxnSpPr>
            <p:nvPr/>
          </p:nvCxnSpPr>
          <p:spPr bwMode="auto">
            <a:xfrm flipH="1">
              <a:off x="3150" y="6198"/>
              <a:ext cx="1080" cy="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5078" name="AutoShape 2"/>
            <p:cNvCxnSpPr>
              <a:cxnSpLocks noChangeShapeType="1"/>
            </p:cNvCxnSpPr>
            <p:nvPr/>
          </p:nvCxnSpPr>
          <p:spPr bwMode="auto">
            <a:xfrm>
              <a:off x="4230" y="6198"/>
              <a:ext cx="1170" cy="6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3147" y="260350"/>
            <a:ext cx="599479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C000"/>
                </a:solidFill>
              </a:rPr>
              <a:t>科研伦理管理系统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入口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2060848"/>
            <a:ext cx="232291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2060"/>
                </a:solidFill>
              </a:rPr>
              <a:t>网页：北医三院外网</a:t>
            </a:r>
            <a:r>
              <a:rPr lang="en-US" altLang="zh-CN" sz="1600" b="1" dirty="0">
                <a:solidFill>
                  <a:srgbClr val="002060"/>
                </a:solidFill>
                <a:hlinkClick r:id="rId1"/>
              </a:rPr>
              <a:t>https://ec.puh3.net.cn/</a:t>
            </a:r>
            <a:r>
              <a:rPr lang="en-US" altLang="zh-CN" sz="1600" b="1" dirty="0">
                <a:solidFill>
                  <a:srgbClr val="002060"/>
                </a:solidFill>
              </a:rPr>
              <a:t> - </a:t>
            </a:r>
            <a:r>
              <a:rPr lang="zh-CN" altLang="en-US" sz="1600" b="1" dirty="0">
                <a:solidFill>
                  <a:srgbClr val="002060"/>
                </a:solidFill>
              </a:rPr>
              <a:t>教学科研平台 </a:t>
            </a:r>
            <a:r>
              <a:rPr lang="en-US" altLang="zh-CN" sz="1600" b="1" dirty="0">
                <a:solidFill>
                  <a:srgbClr val="002060"/>
                </a:solidFill>
              </a:rPr>
              <a:t>– </a:t>
            </a:r>
            <a:r>
              <a:rPr lang="zh-CN" altLang="en-US" sz="1600" b="1" dirty="0">
                <a:solidFill>
                  <a:srgbClr val="002060"/>
                </a:solidFill>
              </a:rPr>
              <a:t>科研伦理</a:t>
            </a:r>
            <a:r>
              <a:rPr lang="zh-CN" altLang="en-US" sz="1600" b="1" dirty="0" smtClean="0">
                <a:solidFill>
                  <a:srgbClr val="002060"/>
                </a:solidFill>
              </a:rPr>
              <a:t>管理系统：用户名为“工号”，初始密码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“Lunl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i_123”</a:t>
            </a:r>
            <a:endParaRPr lang="en-US" altLang="zh-CN" sz="1600" b="1" dirty="0" smtClean="0">
              <a:solidFill>
                <a:srgbClr val="00206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2060575"/>
            <a:ext cx="5707380" cy="292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692696"/>
            <a:ext cx="8497920" cy="54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620688"/>
            <a:ext cx="8519592" cy="54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620688"/>
            <a:ext cx="8460432" cy="544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4978" y="620688"/>
            <a:ext cx="8585308" cy="552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1189</Words>
  <Application>WPS 演示</Application>
  <PresentationFormat>全屏显示(4:3)</PresentationFormat>
  <Paragraphs>73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Wingdings 2</vt:lpstr>
      <vt:lpstr>Arial</vt:lpstr>
      <vt:lpstr>Times New Roman</vt:lpstr>
      <vt:lpstr>Franklin Gothic Book</vt:lpstr>
      <vt:lpstr>微软雅黑</vt:lpstr>
      <vt:lpstr>Franklin Gothic Medium</vt:lpstr>
      <vt:lpstr>黑体</vt:lpstr>
      <vt:lpstr>Arial Unicode MS</vt:lpstr>
      <vt:lpstr>Calibri</vt:lpstr>
      <vt:lpstr>暗香扑面</vt:lpstr>
      <vt:lpstr>大动物实验伦理申报说明</vt:lpstr>
      <vt:lpstr>实验动物伦理委员会审核方向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实验动物福利伦理审查相关流程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大动物实验伦理申报说明</dc:title>
  <dc:creator>Administrator</dc:creator>
  <cp:lastModifiedBy>梁力均</cp:lastModifiedBy>
  <cp:revision>31</cp:revision>
  <dcterms:created xsi:type="dcterms:W3CDTF">2019-09-05T11:33:00Z</dcterms:created>
  <dcterms:modified xsi:type="dcterms:W3CDTF">2021-09-23T09:40:29Z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C2E2163935964AC59D653F3CD27FFBB8</vt:lpwstr>
  </property>
  <property fmtid="{D5CDD505-2E9C-101B-9397-08002B2CF9AE}" pid="3" name="KSOProductBuildVer">
    <vt:lpwstr>2052-11.1.0.10700</vt:lpwstr>
  </property>
</Properties>
</file>