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6" r:id="rId7"/>
    <p:sldId id="267" r:id="rId8"/>
    <p:sldId id="269" r:id="rId9"/>
    <p:sldId id="270" r:id="rId10"/>
    <p:sldId id="268" r:id="rId11"/>
    <p:sldId id="265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4834D-FD24-4990-8E4A-D20DA846D7E7}" type="datetimeFigureOut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E0616-EA13-4808-AC45-FD10638AF9D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783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E0616-EA13-4808-AC45-FD10638AF9DF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47564" y="442658"/>
            <a:ext cx="504056" cy="144016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1026" name="Picture 2" descr="G:\wangb019793294585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792088" cy="796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77AE-2C23-4E9F-8A36-DE631BF5B440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CC342-F510-4105-9CB0-2D74D38A5807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5832648" cy="1143000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251520" y="692697"/>
            <a:ext cx="1152128" cy="288032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500" baseline="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pic>
        <p:nvPicPr>
          <p:cNvPr id="2050" name="Picture 2" descr="G:\wangb019793294585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2656"/>
            <a:ext cx="761105" cy="764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960C-A3B6-43FC-AC63-5A7644FF6F02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2A472-4C00-487C-B6E2-5F72342A03EF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FA310-60DA-4618-994D-A4B1A719BC5C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7B317-58CC-4710-A4E0-2FB3FA7D0BDF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BB13-6E01-40F9-8127-268628EA435D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F0DC0-5FD5-4D49-8605-5F51AB3B60F7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5F177-E0B0-4A58-9A8E-D42A71AC48AB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BB91C-4DA5-412B-A0AE-9EE429575170}" type="datetime1">
              <a:rPr lang="zh-CN" altLang="en-US" smtClean="0"/>
              <a:pPr/>
              <a:t>2012/9/7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CN" altLang="en-US" smtClean="0"/>
              <a:t>北京大学第三医院医学伦理委员会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研究</a:t>
            </a:r>
            <a:r>
              <a:rPr lang="zh-CN" altLang="en-US" dirty="0" smtClean="0"/>
              <a:t>题目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主要研究者姓名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88224" y="6165304"/>
            <a:ext cx="2133600" cy="581149"/>
          </a:xfrm>
        </p:spPr>
        <p:txBody>
          <a:bodyPr/>
          <a:lstStyle/>
          <a:p>
            <a:fld id="{0C913308-F349-4B6D-A68A-DD1791B4A57B}" type="slidenum">
              <a:rPr lang="zh-CN" altLang="en-US" sz="2000" smtClean="0"/>
              <a:pPr/>
              <a:t>1</a:t>
            </a:fld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6120680" cy="11430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依从</a:t>
            </a:r>
            <a:r>
              <a:rPr lang="zh-CN" altLang="en-US" dirty="0" smtClean="0"/>
              <a:t>性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 （回顾性研究无需描述）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保证</a:t>
            </a:r>
            <a:r>
              <a:rPr lang="zh-CN" altLang="en-US" dirty="0" smtClean="0"/>
              <a:t>受试者依从性的措施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其他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病例报告表的</a:t>
            </a:r>
            <a:r>
              <a:rPr lang="zh-CN" altLang="en-US" dirty="0" smtClean="0"/>
              <a:t>保存（如有）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数据管理和数据可溯源性</a:t>
            </a:r>
            <a:endParaRPr lang="en-US" altLang="zh-CN" dirty="0" smtClean="0"/>
          </a:p>
          <a:p>
            <a:r>
              <a:rPr lang="zh-CN" altLang="en-US" dirty="0" smtClean="0"/>
              <a:t>研究</a:t>
            </a:r>
            <a:r>
              <a:rPr lang="zh-CN" altLang="en-US" dirty="0" smtClean="0"/>
              <a:t>用品</a:t>
            </a:r>
            <a:r>
              <a:rPr lang="zh-CN" altLang="en-US" dirty="0" smtClean="0"/>
              <a:t>的登记与使用</a:t>
            </a:r>
            <a:r>
              <a:rPr lang="zh-CN" altLang="en-US" dirty="0" smtClean="0"/>
              <a:t>记录（如有）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5112568" cy="1143000"/>
          </a:xfrm>
        </p:spPr>
        <p:txBody>
          <a:bodyPr/>
          <a:lstStyle/>
          <a:p>
            <a:r>
              <a:rPr lang="zh-CN" altLang="en-US" dirty="0" smtClean="0"/>
              <a:t>一般情况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申办科室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合作单位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资助企业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研究团队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人员资质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5544616" cy="1143000"/>
          </a:xfrm>
        </p:spPr>
        <p:txBody>
          <a:bodyPr/>
          <a:lstStyle/>
          <a:p>
            <a:r>
              <a:rPr lang="zh-CN" altLang="en-US" dirty="0" smtClean="0"/>
              <a:t>研究</a:t>
            </a:r>
            <a:r>
              <a:rPr lang="zh-CN" altLang="en-US" dirty="0" smtClean="0"/>
              <a:t>简介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研究</a:t>
            </a:r>
            <a:r>
              <a:rPr lang="zh-CN" altLang="en-US" dirty="0" smtClean="0"/>
              <a:t>目的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研究</a:t>
            </a:r>
            <a:r>
              <a:rPr lang="zh-CN" altLang="en-US" dirty="0" smtClean="0"/>
              <a:t>背景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研究已有相关临床</a:t>
            </a:r>
            <a:r>
              <a:rPr lang="zh-CN" altLang="en-US" dirty="0" smtClean="0"/>
              <a:t>意义的发现</a:t>
            </a:r>
            <a:r>
              <a:rPr lang="zh-CN" altLang="en-US" dirty="0" smtClean="0"/>
              <a:t>和结果</a:t>
            </a:r>
            <a:r>
              <a:rPr lang="zh-CN" altLang="en-US" dirty="0" smtClean="0"/>
              <a:t>、已知对人体的可能危险与受益，</a:t>
            </a:r>
            <a:r>
              <a:rPr lang="zh-CN" altLang="en-US" dirty="0" smtClean="0"/>
              <a:t>及存在</a:t>
            </a:r>
            <a:r>
              <a:rPr lang="zh-CN" altLang="en-US" dirty="0" smtClean="0"/>
              <a:t>人种差异的可能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研究预期</a:t>
            </a:r>
            <a:r>
              <a:rPr lang="zh-CN" altLang="en-US" dirty="0" smtClean="0"/>
              <a:t>的进度和完成日期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5904656" cy="1143000"/>
          </a:xfrm>
        </p:spPr>
        <p:txBody>
          <a:bodyPr/>
          <a:lstStyle/>
          <a:p>
            <a:r>
              <a:rPr lang="zh-CN" altLang="en-US" dirty="0" smtClean="0"/>
              <a:t>研究设计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研究</a:t>
            </a:r>
            <a:r>
              <a:rPr lang="zh-CN" altLang="en-US" dirty="0" smtClean="0"/>
              <a:t>设计</a:t>
            </a:r>
            <a:r>
              <a:rPr lang="zh-CN" altLang="en-US" dirty="0" smtClean="0"/>
              <a:t>的类型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分组</a:t>
            </a:r>
            <a:r>
              <a:rPr lang="zh-CN" altLang="en-US" dirty="0" smtClean="0"/>
              <a:t>方法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设盲的水平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达到</a:t>
            </a:r>
            <a:r>
              <a:rPr lang="zh-CN" altLang="en-US" dirty="0" smtClean="0"/>
              <a:t>研究</a:t>
            </a:r>
            <a:r>
              <a:rPr lang="zh-CN" altLang="en-US" dirty="0" smtClean="0"/>
              <a:t>预期</a:t>
            </a:r>
            <a:r>
              <a:rPr lang="zh-CN" altLang="en-US" dirty="0" smtClean="0"/>
              <a:t>目的所需的病例数</a:t>
            </a:r>
            <a:endParaRPr lang="en-US" altLang="zh-CN" dirty="0" smtClean="0"/>
          </a:p>
          <a:p>
            <a:r>
              <a:rPr lang="zh-CN" altLang="en-US" dirty="0" smtClean="0"/>
              <a:t>受试者</a:t>
            </a:r>
            <a:r>
              <a:rPr lang="en-US" altLang="zh-CN" dirty="0" smtClean="0"/>
              <a:t>/</a:t>
            </a:r>
            <a:r>
              <a:rPr lang="zh-CN" altLang="en-US" dirty="0" smtClean="0"/>
              <a:t>研究对象的</a:t>
            </a:r>
            <a:r>
              <a:rPr lang="zh-CN" altLang="en-US" dirty="0" smtClean="0"/>
              <a:t>编码</a:t>
            </a:r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6192688" cy="1143000"/>
          </a:xfrm>
        </p:spPr>
        <p:txBody>
          <a:bodyPr/>
          <a:lstStyle/>
          <a:p>
            <a:r>
              <a:rPr lang="zh-CN" altLang="en-US" dirty="0" smtClean="0"/>
              <a:t>研究</a:t>
            </a:r>
            <a:r>
              <a:rPr lang="zh-CN" altLang="en-US" dirty="0" smtClean="0"/>
              <a:t>步骤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研究流程具体</a:t>
            </a:r>
            <a:r>
              <a:rPr lang="zh-CN" altLang="en-US" dirty="0" smtClean="0"/>
              <a:t>说明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研究的</a:t>
            </a:r>
            <a:r>
              <a:rPr lang="zh-CN" altLang="en-US" dirty="0" smtClean="0"/>
              <a:t>结束</a:t>
            </a:r>
            <a:r>
              <a:rPr lang="zh-CN" altLang="en-US" dirty="0" smtClean="0"/>
              <a:t>终点及指标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研究</a:t>
            </a:r>
            <a:r>
              <a:rPr lang="zh-CN" altLang="en-US" dirty="0" smtClean="0"/>
              <a:t>结束</a:t>
            </a:r>
            <a:r>
              <a:rPr lang="zh-CN" altLang="en-US" dirty="0" smtClean="0"/>
              <a:t>后的</a:t>
            </a:r>
            <a:r>
              <a:rPr lang="zh-CN" altLang="en-US" dirty="0" smtClean="0"/>
              <a:t>随访（如有）</a:t>
            </a:r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57356" y="274638"/>
            <a:ext cx="5955004" cy="1143000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相关检查（如有需描述）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相关临床和实验室检查的项目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抽血量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检查次数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5904656" cy="1143000"/>
          </a:xfrm>
        </p:spPr>
        <p:txBody>
          <a:bodyPr/>
          <a:lstStyle/>
          <a:p>
            <a:r>
              <a:rPr lang="zh-CN" altLang="en-US" dirty="0" smtClean="0"/>
              <a:t>受试者</a:t>
            </a:r>
            <a:r>
              <a:rPr lang="en-US" altLang="zh-CN" dirty="0" smtClean="0"/>
              <a:t>/</a:t>
            </a:r>
            <a:r>
              <a:rPr lang="zh-CN" altLang="en-US" dirty="0" smtClean="0"/>
              <a:t>研究对象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受试者</a:t>
            </a:r>
            <a:r>
              <a:rPr lang="en-US" altLang="zh-CN" dirty="0" smtClean="0"/>
              <a:t>/</a:t>
            </a:r>
            <a:r>
              <a:rPr lang="zh-CN" altLang="en-US" dirty="0" smtClean="0"/>
              <a:t>研究对象的纳入标准</a:t>
            </a:r>
            <a:endParaRPr lang="en-US" altLang="zh-CN" dirty="0" smtClean="0"/>
          </a:p>
          <a:p>
            <a:r>
              <a:rPr lang="zh-CN" altLang="en-US" dirty="0" smtClean="0"/>
              <a:t>排除标准</a:t>
            </a:r>
            <a:endParaRPr lang="en-US" altLang="zh-CN" dirty="0" smtClean="0"/>
          </a:p>
          <a:p>
            <a:r>
              <a:rPr lang="zh-CN" altLang="en-US" dirty="0" smtClean="0"/>
              <a:t>剔除标准</a:t>
            </a:r>
            <a:endParaRPr lang="en-US" altLang="zh-CN" dirty="0" smtClean="0"/>
          </a:p>
          <a:p>
            <a:r>
              <a:rPr lang="zh-CN" altLang="en-US" dirty="0" smtClean="0"/>
              <a:t>受试者的</a:t>
            </a:r>
            <a:r>
              <a:rPr lang="zh-CN" altLang="en-US" dirty="0" smtClean="0"/>
              <a:t>招募（如有）</a:t>
            </a:r>
            <a:endParaRPr lang="en-US" altLang="zh-CN" dirty="0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6048672" cy="1143000"/>
          </a:xfrm>
        </p:spPr>
        <p:txBody>
          <a:bodyPr/>
          <a:lstStyle/>
          <a:p>
            <a:r>
              <a:rPr lang="zh-CN" altLang="en-US" dirty="0" smtClean="0"/>
              <a:t>结果</a:t>
            </a:r>
            <a:r>
              <a:rPr lang="zh-CN" altLang="en-US" dirty="0" smtClean="0"/>
              <a:t>评定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评定参数的方法</a:t>
            </a:r>
            <a:endParaRPr lang="en-US" altLang="zh-CN" dirty="0" smtClean="0"/>
          </a:p>
          <a:p>
            <a:r>
              <a:rPr lang="zh-CN" altLang="en-US" dirty="0" smtClean="0"/>
              <a:t>研究</a:t>
            </a:r>
            <a:r>
              <a:rPr lang="zh-CN" altLang="en-US" dirty="0" smtClean="0"/>
              <a:t>记录</a:t>
            </a:r>
            <a:r>
              <a:rPr lang="zh-CN" altLang="en-US" dirty="0" smtClean="0"/>
              <a:t>与分析</a:t>
            </a:r>
            <a:endParaRPr lang="en-US" altLang="zh-CN" dirty="0" smtClean="0"/>
          </a:p>
          <a:p>
            <a:r>
              <a:rPr lang="zh-CN" altLang="en-US" dirty="0" smtClean="0"/>
              <a:t>统计分析计划，统计分析数据集的定义和选择</a:t>
            </a:r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6264696" cy="11430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不良</a:t>
            </a:r>
            <a:r>
              <a:rPr lang="zh-CN" altLang="en-US" dirty="0" smtClean="0"/>
              <a:t>事件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（回顾性研究无需描述）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不良事件的记录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严重不良事件的报告方法、处理措施、随访的方式、时间和转归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中止研究的</a:t>
            </a:r>
            <a:r>
              <a:rPr lang="zh-CN" altLang="en-US" dirty="0" smtClean="0"/>
              <a:t>标准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紧急情况下破盲的规定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247</Words>
  <Application>Microsoft Office PowerPoint</Application>
  <PresentationFormat>全屏显示(4:3)</PresentationFormat>
  <Paragraphs>59</Paragraphs>
  <Slides>11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研究题目</vt:lpstr>
      <vt:lpstr>一般情况</vt:lpstr>
      <vt:lpstr>研究简介</vt:lpstr>
      <vt:lpstr>研究设计</vt:lpstr>
      <vt:lpstr>研究步骤</vt:lpstr>
      <vt:lpstr>相关检查（如有需描述）</vt:lpstr>
      <vt:lpstr>受试者/研究对象</vt:lpstr>
      <vt:lpstr>结果评定</vt:lpstr>
      <vt:lpstr>不良事件 （回顾性研究无需描述）</vt:lpstr>
      <vt:lpstr>依从性  （回顾性研究无需描述）</vt:lpstr>
      <vt:lpstr>其他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试验题目</dc:title>
  <cp:lastModifiedBy>Dorothy</cp:lastModifiedBy>
  <cp:revision>57</cp:revision>
  <dcterms:modified xsi:type="dcterms:W3CDTF">2012-09-07T10:13:22Z</dcterms:modified>
</cp:coreProperties>
</file>