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9" r:id="rId4"/>
    <p:sldId id="260" r:id="rId5"/>
    <p:sldId id="261" r:id="rId6"/>
    <p:sldId id="262" r:id="rId7"/>
    <p:sldId id="263" r:id="rId8"/>
    <p:sldId id="264" r:id="rId9"/>
    <p:sldId id="267" r:id="rId10"/>
    <p:sldId id="265" r:id="rId11"/>
    <p:sldId id="266"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5DFDC3-3D14-44AE-901D-1C1B22C87637}" type="datetimeFigureOut">
              <a:rPr lang="zh-CN" altLang="en-US" smtClean="0"/>
              <a:pPr/>
              <a:t>2017/8/4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500C5-BD32-46E5-95DF-98688B31B2E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2017/8/4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192.168.20.61/business/login.j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2130425"/>
            <a:ext cx="8206680" cy="1470025"/>
          </a:xfrm>
        </p:spPr>
        <p:txBody>
          <a:bodyPr/>
          <a:lstStyle/>
          <a:p>
            <a:r>
              <a:rPr lang="zh-CN" altLang="en-US" b="1" dirty="0" smtClean="0">
                <a:latin typeface="+mj-ea"/>
              </a:rPr>
              <a:t>北京市自然科学基金立项</a:t>
            </a:r>
            <a:r>
              <a:rPr lang="zh-CN" altLang="en-US" b="1" dirty="0" smtClean="0">
                <a:latin typeface="+mj-ea"/>
              </a:rPr>
              <a:t>前伦理审查</a:t>
            </a:r>
            <a:endParaRPr lang="zh-CN" altLang="en-US" b="1" dirty="0">
              <a:latin typeface="+mj-ea"/>
            </a:endParaRPr>
          </a:p>
        </p:txBody>
      </p:sp>
      <p:sp>
        <p:nvSpPr>
          <p:cNvPr id="3" name="副标题 2"/>
          <p:cNvSpPr>
            <a:spLocks noGrp="1"/>
          </p:cNvSpPr>
          <p:nvPr>
            <p:ph type="subTitle" idx="1"/>
          </p:nvPr>
        </p:nvSpPr>
        <p:spPr>
          <a:xfrm>
            <a:off x="4283968" y="4149080"/>
            <a:ext cx="4352528" cy="1198984"/>
          </a:xfrm>
        </p:spPr>
        <p:txBody>
          <a:bodyPr/>
          <a:lstStyle/>
          <a:p>
            <a:r>
              <a:rPr lang="zh-CN" altLang="en-US" b="1" dirty="0" smtClean="0">
                <a:solidFill>
                  <a:schemeClr val="tx1"/>
                </a:solidFill>
                <a:latin typeface="+mj-ea"/>
                <a:ea typeface="+mj-ea"/>
              </a:rPr>
              <a:t>伦理办公室</a:t>
            </a:r>
            <a:endParaRPr lang="en-US" altLang="zh-CN" b="1" dirty="0" smtClean="0">
              <a:solidFill>
                <a:schemeClr val="tx1"/>
              </a:solidFill>
              <a:latin typeface="+mj-ea"/>
              <a:ea typeface="+mj-ea"/>
            </a:endParaRPr>
          </a:p>
          <a:p>
            <a:r>
              <a:rPr lang="en-US" altLang="zh-CN" sz="2400" b="1" dirty="0" smtClean="0">
                <a:solidFill>
                  <a:schemeClr val="tx1"/>
                </a:solidFill>
                <a:latin typeface="+mj-ea"/>
                <a:ea typeface="+mj-ea"/>
              </a:rPr>
              <a:t>2017.8.4</a:t>
            </a:r>
            <a:endParaRPr lang="zh-CN" altLang="en-US" sz="2400" b="1" dirty="0">
              <a:solidFill>
                <a:schemeClr val="tx1"/>
              </a:solidFill>
              <a:latin typeface="+mj-ea"/>
              <a:ea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2" cstate="print"/>
          <a:srcRect/>
          <a:stretch>
            <a:fillRect/>
          </a:stretch>
        </p:blipFill>
        <p:spPr bwMode="auto">
          <a:xfrm>
            <a:off x="325567" y="112136"/>
            <a:ext cx="7664168" cy="2448272"/>
          </a:xfrm>
          <a:prstGeom prst="rect">
            <a:avLst/>
          </a:prstGeom>
          <a:noFill/>
          <a:ln w="9525">
            <a:noFill/>
            <a:miter lim="800000"/>
            <a:headEnd/>
            <a:tailEnd/>
          </a:ln>
        </p:spPr>
      </p:pic>
      <p:pic>
        <p:nvPicPr>
          <p:cNvPr id="5" name="图片 4"/>
          <p:cNvPicPr/>
          <p:nvPr/>
        </p:nvPicPr>
        <p:blipFill>
          <a:blip r:embed="rId3" cstate="print"/>
          <a:srcRect/>
          <a:stretch>
            <a:fillRect/>
          </a:stretch>
        </p:blipFill>
        <p:spPr bwMode="auto">
          <a:xfrm>
            <a:off x="325567" y="2560408"/>
            <a:ext cx="7632848" cy="2448272"/>
          </a:xfrm>
          <a:prstGeom prst="rect">
            <a:avLst/>
          </a:prstGeom>
          <a:noFill/>
          <a:ln w="9525">
            <a:noFill/>
            <a:miter lim="800000"/>
            <a:headEnd/>
            <a:tailEnd/>
          </a:ln>
        </p:spPr>
      </p:pic>
      <p:sp>
        <p:nvSpPr>
          <p:cNvPr id="7" name="TextBox 6"/>
          <p:cNvSpPr txBox="1"/>
          <p:nvPr/>
        </p:nvSpPr>
        <p:spPr>
          <a:xfrm>
            <a:off x="1835696" y="5301208"/>
            <a:ext cx="5976664" cy="800219"/>
          </a:xfrm>
          <a:prstGeom prst="rect">
            <a:avLst/>
          </a:prstGeom>
          <a:noFill/>
        </p:spPr>
        <p:txBody>
          <a:bodyPr wrap="square" rtlCol="0">
            <a:spAutoFit/>
          </a:bodyPr>
          <a:lstStyle/>
          <a:p>
            <a:r>
              <a:rPr lang="zh-CN" altLang="en-US" sz="2800" b="1" i="1" dirty="0" smtClean="0"/>
              <a:t>点击提交后打印申请表完成签字。</a:t>
            </a:r>
            <a:endParaRPr lang="en-US" altLang="zh-CN" sz="2800" b="1" i="1" dirty="0" smtClean="0"/>
          </a:p>
          <a:p>
            <a:endParaRPr lang="zh-CN" altLang="en-US" dirty="0"/>
          </a:p>
        </p:txBody>
      </p:sp>
    </p:spTree>
    <p:extLst>
      <p:ext uri="{BB962C8B-B14F-4D97-AF65-F5344CB8AC3E}">
        <p14:creationId xmlns:p14="http://schemas.microsoft.com/office/powerpoint/2010/main" xmlns="" val="993895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836712"/>
            <a:ext cx="8712968" cy="4608512"/>
          </a:xfrm>
        </p:spPr>
        <p:txBody>
          <a:bodyPr>
            <a:normAutofit fontScale="77500" lnSpcReduction="20000"/>
          </a:bodyPr>
          <a:lstStyle/>
          <a:p>
            <a:pPr>
              <a:buNone/>
            </a:pPr>
            <a:endParaRPr lang="en-US" altLang="zh-CN" sz="2400" b="1" i="1" dirty="0" smtClean="0"/>
          </a:p>
          <a:p>
            <a:pPr>
              <a:buNone/>
            </a:pPr>
            <a:endParaRPr lang="en-US" altLang="zh-CN" sz="2400" b="1" i="1" dirty="0" smtClean="0"/>
          </a:p>
          <a:p>
            <a:pPr>
              <a:lnSpc>
                <a:spcPct val="170000"/>
              </a:lnSpc>
              <a:buNone/>
            </a:pPr>
            <a:r>
              <a:rPr lang="zh-CN" altLang="en-US" sz="2900" b="1" dirty="0" smtClean="0"/>
              <a:t>审查材料截止上交时间  </a:t>
            </a:r>
            <a:r>
              <a:rPr lang="en-US" altLang="zh-CN" sz="2900" b="1" dirty="0" smtClean="0"/>
              <a:t>2017</a:t>
            </a:r>
            <a:r>
              <a:rPr lang="zh-CN" altLang="en-US" sz="2900" b="1" dirty="0" smtClean="0"/>
              <a:t>年</a:t>
            </a:r>
            <a:r>
              <a:rPr lang="en-US" altLang="zh-CN" sz="2900" b="1" dirty="0" smtClean="0"/>
              <a:t>8</a:t>
            </a:r>
            <a:r>
              <a:rPr lang="zh-CN" altLang="en-US" sz="2900" b="1" dirty="0" smtClean="0"/>
              <a:t>月</a:t>
            </a:r>
            <a:r>
              <a:rPr lang="en-US" altLang="zh-CN" sz="2900" b="1" smtClean="0"/>
              <a:t>23</a:t>
            </a:r>
            <a:r>
              <a:rPr lang="zh-CN" altLang="en-US" sz="2900" b="1" smtClean="0"/>
              <a:t>日</a:t>
            </a:r>
            <a:r>
              <a:rPr lang="zh-CN" altLang="en-US" sz="2900" b="1" dirty="0" smtClean="0"/>
              <a:t>，（</a:t>
            </a:r>
            <a:r>
              <a:rPr lang="zh-CN" altLang="en-US" sz="2900" b="1" dirty="0" smtClean="0">
                <a:solidFill>
                  <a:srgbClr val="FF0000"/>
                </a:solidFill>
              </a:rPr>
              <a:t>成功递交以上交伦理</a:t>
            </a:r>
            <a:endParaRPr lang="en-US" altLang="zh-CN" sz="2900" b="1" dirty="0" smtClean="0">
              <a:solidFill>
                <a:srgbClr val="FF0000"/>
              </a:solidFill>
            </a:endParaRPr>
          </a:p>
          <a:p>
            <a:pPr>
              <a:lnSpc>
                <a:spcPct val="170000"/>
              </a:lnSpc>
              <a:buNone/>
            </a:pPr>
            <a:r>
              <a:rPr lang="zh-CN" altLang="en-US" sz="2900" b="1" dirty="0" smtClean="0">
                <a:solidFill>
                  <a:srgbClr val="FF0000"/>
                </a:solidFill>
              </a:rPr>
              <a:t>办公室签字纸质版文件为准，</a:t>
            </a:r>
            <a:r>
              <a:rPr lang="zh-CN" altLang="en-US" sz="2900" b="1" dirty="0" smtClean="0"/>
              <a:t>行政楼</a:t>
            </a:r>
            <a:r>
              <a:rPr lang="en-US" altLang="zh-CN" sz="2900" b="1" dirty="0" smtClean="0"/>
              <a:t>504</a:t>
            </a:r>
            <a:r>
              <a:rPr lang="zh-CN" altLang="en-US" sz="2900" b="1" dirty="0" smtClean="0"/>
              <a:t>室）</a:t>
            </a:r>
            <a:endParaRPr lang="en-US" altLang="zh-CN" sz="2900" b="1" dirty="0" smtClean="0"/>
          </a:p>
          <a:p>
            <a:pPr>
              <a:lnSpc>
                <a:spcPct val="170000"/>
              </a:lnSpc>
              <a:buNone/>
            </a:pPr>
            <a:r>
              <a:rPr lang="zh-CN" altLang="en-US" sz="2900" b="1" dirty="0" smtClean="0"/>
              <a:t>联系人：洪雪</a:t>
            </a:r>
            <a:r>
              <a:rPr lang="en-US" altLang="zh-CN" sz="2900" b="1" dirty="0" smtClean="0"/>
              <a:t>82265571/38456</a:t>
            </a:r>
          </a:p>
          <a:p>
            <a:pPr>
              <a:lnSpc>
                <a:spcPct val="170000"/>
              </a:lnSpc>
              <a:buNone/>
            </a:pPr>
            <a:r>
              <a:rPr lang="zh-CN" altLang="en-US" sz="2900" b="1" dirty="0" smtClean="0"/>
              <a:t>注意：</a:t>
            </a:r>
            <a:endParaRPr lang="en-US" altLang="zh-CN" sz="2900" b="1" dirty="0" smtClean="0"/>
          </a:p>
          <a:p>
            <a:pPr>
              <a:lnSpc>
                <a:spcPct val="170000"/>
              </a:lnSpc>
              <a:buNone/>
            </a:pPr>
            <a:r>
              <a:rPr lang="zh-CN" altLang="en-US" sz="2900" b="1" dirty="0" smtClean="0"/>
              <a:t>   </a:t>
            </a:r>
            <a:r>
              <a:rPr lang="zh-CN" altLang="en-US" sz="2900" b="1" dirty="0" smtClean="0">
                <a:latin typeface="+mj-ea"/>
                <a:ea typeface="+mj-ea"/>
              </a:rPr>
              <a:t>该研究无论是否申请到基金，在正式启动开展研究前需要到伦理办公室提交补充终版方案等材料申请上会正式伦理审批。</a:t>
            </a:r>
            <a:endParaRPr lang="en-US" altLang="zh-CN" sz="2900" b="1" dirty="0" smtClean="0">
              <a:latin typeface="+mj-ea"/>
              <a:ea typeface="+mj-ea"/>
            </a:endParaRPr>
          </a:p>
          <a:p>
            <a:pPr>
              <a:buNone/>
            </a:pPr>
            <a:endParaRPr lang="en-US" altLang="zh-CN" dirty="0" smtClean="0">
              <a:latin typeface="+mj-ea"/>
              <a:ea typeface="+mj-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76672"/>
            <a:ext cx="8229600" cy="1143000"/>
          </a:xfrm>
        </p:spPr>
        <p:txBody>
          <a:bodyPr>
            <a:normAutofit/>
          </a:bodyPr>
          <a:lstStyle/>
          <a:p>
            <a:pPr algn="l"/>
            <a:r>
              <a:rPr lang="zh-CN" altLang="en-US" sz="3600" b="1" dirty="0" smtClean="0"/>
              <a:t>需要提交文件：</a:t>
            </a:r>
            <a:endParaRPr lang="zh-CN" altLang="en-US" sz="3600" b="1" dirty="0"/>
          </a:p>
        </p:txBody>
      </p:sp>
      <p:sp>
        <p:nvSpPr>
          <p:cNvPr id="3" name="内容占位符 2"/>
          <p:cNvSpPr>
            <a:spLocks noGrp="1"/>
          </p:cNvSpPr>
          <p:nvPr>
            <p:ph idx="1"/>
          </p:nvPr>
        </p:nvSpPr>
        <p:spPr>
          <a:xfrm>
            <a:off x="539552" y="1700808"/>
            <a:ext cx="8229600" cy="4137323"/>
          </a:xfrm>
        </p:spPr>
        <p:txBody>
          <a:bodyPr>
            <a:normAutofit/>
          </a:bodyPr>
          <a:lstStyle/>
          <a:p>
            <a:r>
              <a:rPr lang="en-US" altLang="zh-CN" sz="2800" b="1" dirty="0" smtClean="0"/>
              <a:t>1</a:t>
            </a:r>
            <a:r>
              <a:rPr lang="zh-CN" altLang="en-US" sz="2800" b="1" dirty="0" smtClean="0"/>
              <a:t>、试验方案</a:t>
            </a:r>
            <a:endParaRPr lang="en-US" altLang="zh-CN" sz="2800" b="1" dirty="0" smtClean="0"/>
          </a:p>
          <a:p>
            <a:r>
              <a:rPr lang="en-US" altLang="zh-CN" sz="2800" b="1" dirty="0" smtClean="0"/>
              <a:t>2</a:t>
            </a:r>
            <a:r>
              <a:rPr lang="zh-CN" altLang="en-US" sz="2800" b="1" dirty="0" smtClean="0"/>
              <a:t>、知情同意书</a:t>
            </a:r>
            <a:endParaRPr lang="en-US" altLang="zh-CN" sz="2800" b="1" dirty="0" smtClean="0"/>
          </a:p>
          <a:p>
            <a:r>
              <a:rPr lang="en-US" altLang="zh-CN" sz="2800" b="1" dirty="0" smtClean="0"/>
              <a:t>3</a:t>
            </a:r>
            <a:r>
              <a:rPr lang="zh-CN" altLang="en-US" sz="2800" b="1" dirty="0" smtClean="0"/>
              <a:t>、填报伦理审查信息系统后自动生成申请表</a:t>
            </a:r>
            <a:endParaRPr lang="en-US" altLang="zh-CN" sz="2800" b="1" dirty="0" smtClean="0"/>
          </a:p>
          <a:p>
            <a:pPr>
              <a:buNone/>
            </a:pPr>
            <a:r>
              <a:rPr lang="zh-CN" altLang="en-US" sz="1800" b="1" dirty="0" smtClean="0">
                <a:solidFill>
                  <a:srgbClr val="FF0000"/>
                </a:solidFill>
              </a:rPr>
              <a:t>注：试验方案与知情同意书请参考模板</a:t>
            </a:r>
            <a:r>
              <a:rPr lang="zh-CN" altLang="en-US" sz="1800" b="1" dirty="0" smtClean="0">
                <a:solidFill>
                  <a:srgbClr val="FF0000"/>
                </a:solidFill>
              </a:rPr>
              <a:t>，其中试验方案可使用已有</a:t>
            </a:r>
            <a:r>
              <a:rPr lang="en-US" altLang="zh-CN" sz="1800" b="1" dirty="0" smtClean="0">
                <a:solidFill>
                  <a:srgbClr val="FF0000"/>
                </a:solidFill>
              </a:rPr>
              <a:t>《</a:t>
            </a:r>
            <a:r>
              <a:rPr lang="zh-CN" altLang="en-US" sz="1800" b="1" dirty="0" smtClean="0">
                <a:solidFill>
                  <a:srgbClr val="FF0000"/>
                </a:solidFill>
              </a:rPr>
              <a:t>市自然申请书</a:t>
            </a:r>
            <a:r>
              <a:rPr lang="en-US" altLang="zh-CN" sz="1800" b="1" dirty="0" smtClean="0">
                <a:solidFill>
                  <a:srgbClr val="FF0000"/>
                </a:solidFill>
              </a:rPr>
              <a:t>》</a:t>
            </a:r>
            <a:r>
              <a:rPr lang="zh-CN" altLang="en-US" sz="1800" b="1" dirty="0" smtClean="0">
                <a:solidFill>
                  <a:srgbClr val="FF0000"/>
                </a:solidFill>
              </a:rPr>
              <a:t>，</a:t>
            </a:r>
            <a:r>
              <a:rPr lang="zh-CN" altLang="en-US" sz="1800" b="1" dirty="0" smtClean="0">
                <a:solidFill>
                  <a:srgbClr val="FF0000"/>
                </a:solidFill>
              </a:rPr>
              <a:t>文件</a:t>
            </a:r>
            <a:r>
              <a:rPr lang="zh-CN" altLang="en-US" sz="1800" b="1" dirty="0" smtClean="0">
                <a:solidFill>
                  <a:srgbClr val="FF0000"/>
                </a:solidFill>
              </a:rPr>
              <a:t>页眉处要求设置版本号版本日期。</a:t>
            </a:r>
            <a:endParaRPr lang="en-US" altLang="zh-CN" sz="1800" b="1" dirty="0" smtClean="0">
              <a:solidFill>
                <a:srgbClr val="FF0000"/>
              </a:solidFill>
            </a:endParaRPr>
          </a:p>
          <a:p>
            <a:pPr>
              <a:buNone/>
            </a:pPr>
            <a:endParaRPr lang="en-US" altLang="zh-CN" sz="2800" b="1" dirty="0" smtClean="0"/>
          </a:p>
          <a:p>
            <a:pPr>
              <a:buNone/>
            </a:pPr>
            <a:r>
              <a:rPr lang="zh-CN" altLang="en-US" sz="2800" b="1" dirty="0" smtClean="0"/>
              <a:t>系统填报步骤如下：</a:t>
            </a:r>
            <a:endParaRPr lang="en-US" altLang="zh-CN" sz="2800" b="1" dirty="0" smtClean="0"/>
          </a:p>
          <a:p>
            <a:pPr>
              <a:buNone/>
            </a:pPr>
            <a:r>
              <a:rPr lang="zh-CN" altLang="en-US" sz="2000" b="1" dirty="0" smtClean="0">
                <a:hlinkClick r:id="rId2"/>
              </a:rPr>
              <a:t>地址：</a:t>
            </a:r>
            <a:r>
              <a:rPr lang="en-US" altLang="zh-CN" sz="2000" b="1" dirty="0" smtClean="0">
                <a:hlinkClick r:id="rId2"/>
              </a:rPr>
              <a:t>http://192.168.20.61/business/login.jsp</a:t>
            </a:r>
            <a:r>
              <a:rPr lang="zh-CN" altLang="en-US" sz="1800" b="1" dirty="0" smtClean="0">
                <a:solidFill>
                  <a:srgbClr val="FF0000"/>
                </a:solidFill>
              </a:rPr>
              <a:t>（注意登录提示）</a:t>
            </a:r>
            <a:endParaRPr lang="zh-CN" altLang="en-US"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4583" t="9814" r="16771" b="8519"/>
          <a:stretch/>
        </p:blipFill>
        <p:spPr bwMode="auto">
          <a:xfrm>
            <a:off x="32350" y="0"/>
            <a:ext cx="9111651"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4934434"/>
            <a:ext cx="915951" cy="252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52698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p:nvPr/>
        </p:nvPicPr>
        <p:blipFill>
          <a:blip r:embed="rId2" cstate="print"/>
          <a:srcRect/>
          <a:stretch>
            <a:fillRect/>
          </a:stretch>
        </p:blipFill>
        <p:spPr bwMode="auto">
          <a:xfrm>
            <a:off x="755576" y="2564904"/>
            <a:ext cx="7128792" cy="4075834"/>
          </a:xfrm>
          <a:prstGeom prst="rect">
            <a:avLst/>
          </a:prstGeom>
          <a:noFill/>
          <a:ln w="9525" cmpd="sng">
            <a:noFill/>
            <a:miter lim="800000"/>
            <a:headEnd/>
            <a:tailEnd/>
          </a:ln>
        </p:spPr>
      </p:pic>
      <p:pic>
        <p:nvPicPr>
          <p:cNvPr id="6" name="图片 5"/>
          <p:cNvPicPr/>
          <p:nvPr/>
        </p:nvPicPr>
        <p:blipFill>
          <a:blip r:embed="rId3" cstate="print"/>
          <a:srcRect/>
          <a:stretch>
            <a:fillRect/>
          </a:stretch>
        </p:blipFill>
        <p:spPr bwMode="auto">
          <a:xfrm>
            <a:off x="683568" y="260648"/>
            <a:ext cx="7136640" cy="2383749"/>
          </a:xfrm>
          <a:prstGeom prst="rect">
            <a:avLst/>
          </a:prstGeom>
          <a:noFill/>
          <a:ln w="9525" cmpd="sng">
            <a:noFill/>
            <a:miter lim="800000"/>
            <a:headEnd/>
            <a:tailEnd/>
          </a:ln>
        </p:spPr>
      </p:pic>
      <p:sp>
        <p:nvSpPr>
          <p:cNvPr id="10" name="椭圆 9"/>
          <p:cNvSpPr/>
          <p:nvPr/>
        </p:nvSpPr>
        <p:spPr>
          <a:xfrm>
            <a:off x="1547664" y="2852936"/>
            <a:ext cx="5112568"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504135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90445" y="603850"/>
            <a:ext cx="7077974" cy="1323437"/>
          </a:xfrm>
          <a:prstGeom prst="rect">
            <a:avLst/>
          </a:prstGeom>
          <a:noFill/>
        </p:spPr>
        <p:txBody>
          <a:bodyPr wrap="square" lIns="91436" tIns="45719" rIns="91436" bIns="45719" rtlCol="0">
            <a:spAutoFit/>
          </a:bodyPr>
          <a:lstStyle/>
          <a:p>
            <a:r>
              <a:rPr lang="zh-CN" altLang="en-US" sz="4000" dirty="0">
                <a:latin typeface="华文隶书" panose="02010800040101010101" pitchFamily="2" charset="-122"/>
                <a:ea typeface="华文隶书" panose="02010800040101010101" pitchFamily="2" charset="-122"/>
              </a:rPr>
              <a:t>学术伦理受理</a:t>
            </a:r>
            <a:r>
              <a:rPr lang="zh-CN" altLang="en-US" sz="4000" dirty="0" smtClean="0">
                <a:latin typeface="华文隶书" panose="02010800040101010101" pitchFamily="2" charset="-122"/>
                <a:ea typeface="华文隶书" panose="02010800040101010101" pitchFamily="2" charset="-122"/>
              </a:rPr>
              <a:t>入口</a:t>
            </a:r>
            <a:endParaRPr lang="en-US" altLang="zh-CN" sz="4000" dirty="0" smtClean="0">
              <a:latin typeface="华文隶书" panose="02010800040101010101" pitchFamily="2" charset="-122"/>
              <a:ea typeface="华文隶书" panose="02010800040101010101" pitchFamily="2" charset="-122"/>
            </a:endParaRPr>
          </a:p>
          <a:p>
            <a:r>
              <a:rPr lang="zh-CN" altLang="en-US" sz="4000" dirty="0" smtClean="0">
                <a:latin typeface="华文隶书" panose="02010800040101010101" pitchFamily="2" charset="-122"/>
                <a:ea typeface="华文隶书" panose="02010800040101010101" pitchFamily="2" charset="-122"/>
              </a:rPr>
              <a:t>项目</a:t>
            </a:r>
            <a:r>
              <a:rPr lang="zh-CN" altLang="en-US" sz="4000" dirty="0">
                <a:latin typeface="华文隶书" panose="02010800040101010101" pitchFamily="2" charset="-122"/>
                <a:ea typeface="华文隶书" panose="02010800040101010101" pitchFamily="2" charset="-122"/>
              </a:rPr>
              <a:t>来源结构图如下：</a:t>
            </a:r>
          </a:p>
        </p:txBody>
      </p:sp>
      <p:pic>
        <p:nvPicPr>
          <p:cNvPr id="5" name="图片 4" descr="微信截图_20161012132659.png"/>
          <p:cNvPicPr/>
          <p:nvPr/>
        </p:nvPicPr>
        <p:blipFill>
          <a:blip r:embed="rId2" cstate="print"/>
          <a:stretch>
            <a:fillRect/>
          </a:stretch>
        </p:blipFill>
        <p:spPr>
          <a:xfrm>
            <a:off x="1259632" y="1844824"/>
            <a:ext cx="5887529" cy="4796287"/>
          </a:xfrm>
          <a:prstGeom prst="rect">
            <a:avLst/>
          </a:prstGeom>
        </p:spPr>
      </p:pic>
      <p:sp>
        <p:nvSpPr>
          <p:cNvPr id="6" name="椭圆 5"/>
          <p:cNvSpPr/>
          <p:nvPr/>
        </p:nvSpPr>
        <p:spPr>
          <a:xfrm>
            <a:off x="2555776" y="3284984"/>
            <a:ext cx="122413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635896" y="4005064"/>
            <a:ext cx="122413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36096" y="4005064"/>
            <a:ext cx="122413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587905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67544" y="4653136"/>
            <a:ext cx="8229600" cy="1570179"/>
          </a:xfrm>
        </p:spPr>
        <p:txBody>
          <a:bodyPr>
            <a:normAutofit/>
          </a:bodyPr>
          <a:lstStyle/>
          <a:p>
            <a:r>
              <a:rPr lang="zh-CN" altLang="en-US" sz="2800" b="1" i="1" dirty="0" smtClean="0">
                <a:solidFill>
                  <a:srgbClr val="FF0000"/>
                </a:solidFill>
                <a:latin typeface="+mj-ea"/>
                <a:ea typeface="+mj-ea"/>
              </a:rPr>
              <a:t>点击提交等待审核通过后，接着完善伦理项目模块</a:t>
            </a:r>
            <a:r>
              <a:rPr lang="en-US" altLang="zh-CN" sz="2800" b="1" i="1" dirty="0" smtClean="0">
                <a:solidFill>
                  <a:srgbClr val="FF0000"/>
                </a:solidFill>
                <a:latin typeface="+mj-ea"/>
                <a:ea typeface="+mj-ea"/>
              </a:rPr>
              <a:t>!</a:t>
            </a:r>
          </a:p>
          <a:p>
            <a:r>
              <a:rPr lang="zh-CN" altLang="en-US" sz="2800" b="1" dirty="0" smtClean="0">
                <a:latin typeface="+mj-ea"/>
                <a:ea typeface="+mj-ea"/>
              </a:rPr>
              <a:t>审核人：梁力均 </a:t>
            </a:r>
            <a:r>
              <a:rPr lang="en-US" altLang="zh-CN" sz="2800" b="1" dirty="0" smtClean="0">
                <a:latin typeface="+mj-ea"/>
                <a:ea typeface="+mj-ea"/>
              </a:rPr>
              <a:t>82265813/38879</a:t>
            </a:r>
          </a:p>
          <a:p>
            <a:pPr>
              <a:buNone/>
            </a:pPr>
            <a:endParaRPr lang="en-US" altLang="zh-CN" sz="2800" b="1" i="1" dirty="0" smtClean="0">
              <a:solidFill>
                <a:srgbClr val="FF0000"/>
              </a:solidFill>
              <a:latin typeface="+mj-ea"/>
              <a:ea typeface="+mj-ea"/>
            </a:endParaRPr>
          </a:p>
        </p:txBody>
      </p:sp>
      <p:sp>
        <p:nvSpPr>
          <p:cNvPr id="3" name="标题 2"/>
          <p:cNvSpPr>
            <a:spLocks noGrp="1"/>
          </p:cNvSpPr>
          <p:nvPr>
            <p:ph type="title"/>
          </p:nvPr>
        </p:nvSpPr>
        <p:spPr/>
        <p:txBody>
          <a:bodyPr/>
          <a:lstStyle/>
          <a:p>
            <a:endParaRPr lang="zh-CN" altLang="en-US"/>
          </a:p>
        </p:txBody>
      </p:sp>
      <p:pic>
        <p:nvPicPr>
          <p:cNvPr id="4" name="图片 3"/>
          <p:cNvPicPr/>
          <p:nvPr/>
        </p:nvPicPr>
        <p:blipFill>
          <a:blip r:embed="rId2" cstate="print"/>
          <a:srcRect/>
          <a:stretch>
            <a:fillRect/>
          </a:stretch>
        </p:blipFill>
        <p:spPr bwMode="auto">
          <a:xfrm>
            <a:off x="395536" y="332656"/>
            <a:ext cx="8568952" cy="4320480"/>
          </a:xfrm>
          <a:prstGeom prst="rect">
            <a:avLst/>
          </a:prstGeom>
          <a:noFill/>
          <a:ln w="9525" cmpd="sng">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4583" t="9814" r="16771" b="8519"/>
          <a:stretch/>
        </p:blipFill>
        <p:spPr bwMode="auto">
          <a:xfrm>
            <a:off x="32350" y="0"/>
            <a:ext cx="9111651"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5157192"/>
            <a:ext cx="915951" cy="252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52698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43608" y="116632"/>
            <a:ext cx="7108166" cy="1384993"/>
          </a:xfrm>
          <a:prstGeom prst="rect">
            <a:avLst/>
          </a:prstGeom>
        </p:spPr>
        <p:txBody>
          <a:bodyPr wrap="square" lIns="91436" tIns="45719" rIns="91436" bIns="45719">
            <a:spAutoFit/>
          </a:bodyPr>
          <a:lstStyle/>
          <a:p>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伦理项目经过“学术伦理受理”审核通过，生成伦理受理号后，会自动转入到“伦理项目申请”的项目列表；</a:t>
            </a:r>
            <a:endParaRPr lang="zh-CN" altLang="en-US" sz="4700" dirty="0">
              <a:latin typeface="华文隶书" panose="02010800040101010101" pitchFamily="2" charset="-122"/>
              <a:ea typeface="华文隶书" panose="02010800040101010101" pitchFamily="2" charset="-122"/>
            </a:endParaRPr>
          </a:p>
        </p:txBody>
      </p:sp>
      <p:pic>
        <p:nvPicPr>
          <p:cNvPr id="6" name="图片 5"/>
          <p:cNvPicPr/>
          <p:nvPr/>
        </p:nvPicPr>
        <p:blipFill>
          <a:blip r:embed="rId2" cstate="print"/>
          <a:srcRect/>
          <a:stretch>
            <a:fillRect/>
          </a:stretch>
        </p:blipFill>
        <p:spPr bwMode="auto">
          <a:xfrm>
            <a:off x="395536" y="4377905"/>
            <a:ext cx="8568952" cy="2480095"/>
          </a:xfrm>
          <a:prstGeom prst="rect">
            <a:avLst/>
          </a:prstGeom>
          <a:noFill/>
          <a:ln w="9525">
            <a:noFill/>
            <a:miter lim="800000"/>
            <a:headEnd/>
            <a:tailEnd/>
          </a:ln>
        </p:spPr>
      </p:pic>
      <p:pic>
        <p:nvPicPr>
          <p:cNvPr id="8" name="图片 7" descr="757763470464576952.png"/>
          <p:cNvPicPr>
            <a:picLocks noChangeAspect="1"/>
          </p:cNvPicPr>
          <p:nvPr/>
        </p:nvPicPr>
        <p:blipFill>
          <a:blip r:embed="rId3" cstate="print"/>
          <a:stretch>
            <a:fillRect/>
          </a:stretch>
        </p:blipFill>
        <p:spPr>
          <a:xfrm>
            <a:off x="395536" y="1340768"/>
            <a:ext cx="8568952" cy="3168352"/>
          </a:xfrm>
          <a:prstGeom prst="rect">
            <a:avLst/>
          </a:prstGeom>
        </p:spPr>
      </p:pic>
      <p:sp>
        <p:nvSpPr>
          <p:cNvPr id="9" name="椭圆 8"/>
          <p:cNvSpPr/>
          <p:nvPr/>
        </p:nvSpPr>
        <p:spPr>
          <a:xfrm>
            <a:off x="251520" y="3284984"/>
            <a:ext cx="1224136"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79512" y="4437112"/>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530829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p:nvPr/>
        </p:nvPicPr>
        <p:blipFill>
          <a:blip r:embed="rId2" cstate="print"/>
          <a:srcRect/>
          <a:stretch>
            <a:fillRect/>
          </a:stretch>
        </p:blipFill>
        <p:spPr bwMode="auto">
          <a:xfrm>
            <a:off x="539552" y="260648"/>
            <a:ext cx="6912768" cy="3431995"/>
          </a:xfrm>
          <a:prstGeom prst="rect">
            <a:avLst/>
          </a:prstGeom>
          <a:noFill/>
          <a:ln w="9525">
            <a:noFill/>
            <a:miter lim="800000"/>
            <a:headEnd/>
            <a:tailEnd/>
          </a:ln>
        </p:spPr>
      </p:pic>
      <p:pic>
        <p:nvPicPr>
          <p:cNvPr id="7" name="图片 6"/>
          <p:cNvPicPr/>
          <p:nvPr/>
        </p:nvPicPr>
        <p:blipFill>
          <a:blip r:embed="rId3" cstate="print"/>
          <a:srcRect/>
          <a:stretch>
            <a:fillRect/>
          </a:stretch>
        </p:blipFill>
        <p:spPr bwMode="auto">
          <a:xfrm>
            <a:off x="539552" y="3501008"/>
            <a:ext cx="8280919" cy="3356992"/>
          </a:xfrm>
          <a:prstGeom prst="rect">
            <a:avLst/>
          </a:prstGeom>
          <a:noFill/>
          <a:ln w="9525">
            <a:noFill/>
            <a:miter lim="800000"/>
            <a:headEnd/>
            <a:tailEnd/>
          </a:ln>
        </p:spPr>
      </p:pic>
      <p:sp>
        <p:nvSpPr>
          <p:cNvPr id="8" name="椭圆形标注 7"/>
          <p:cNvSpPr/>
          <p:nvPr/>
        </p:nvSpPr>
        <p:spPr>
          <a:xfrm>
            <a:off x="6551712" y="476672"/>
            <a:ext cx="2592288" cy="1296144"/>
          </a:xfrm>
          <a:prstGeom prst="wedgeEllipseCallout">
            <a:avLst>
              <a:gd name="adj1" fmla="val -82562"/>
              <a:gd name="adj2" fmla="val 235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职称填写临床职称，不相关的选项填写“无”</a:t>
            </a:r>
            <a:endParaRPr lang="zh-CN" altLang="en-US" b="1" dirty="0"/>
          </a:p>
        </p:txBody>
      </p:sp>
      <p:sp>
        <p:nvSpPr>
          <p:cNvPr id="9" name="矩形标注 8"/>
          <p:cNvSpPr/>
          <p:nvPr/>
        </p:nvSpPr>
        <p:spPr>
          <a:xfrm>
            <a:off x="5004048" y="3429000"/>
            <a:ext cx="3960440" cy="1368152"/>
          </a:xfrm>
          <a:prstGeom prst="wedgeRectCallout">
            <a:avLst>
              <a:gd name="adj1" fmla="val -90385"/>
              <a:gd name="adj2" fmla="val 1234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基本信息填写完毕后点击保存自动跳转该页面上传附件：附件名称如下</a:t>
            </a:r>
            <a:endParaRPr lang="en-US" altLang="zh-CN" b="1" dirty="0" smtClean="0"/>
          </a:p>
          <a:p>
            <a:pPr algn="ctr"/>
            <a:r>
              <a:rPr lang="en-US" altLang="zh-CN" b="1" dirty="0" smtClean="0"/>
              <a:t>1</a:t>
            </a:r>
            <a:r>
              <a:rPr lang="zh-CN" altLang="en-US" b="1" dirty="0" smtClean="0"/>
              <a:t>、试验方案  版本号</a:t>
            </a:r>
            <a:r>
              <a:rPr lang="en-US" altLang="zh-CN" b="1" dirty="0" smtClean="0"/>
              <a:t>xx</a:t>
            </a:r>
            <a:r>
              <a:rPr lang="zh-CN" altLang="en-US" b="1" dirty="0" smtClean="0"/>
              <a:t>版本日期</a:t>
            </a:r>
            <a:r>
              <a:rPr lang="en-US" altLang="zh-CN" b="1" dirty="0" smtClean="0"/>
              <a:t>xx</a:t>
            </a:r>
          </a:p>
          <a:p>
            <a:pPr algn="ctr"/>
            <a:r>
              <a:rPr lang="en-US" altLang="zh-CN" b="1" dirty="0" smtClean="0"/>
              <a:t>   2</a:t>
            </a:r>
            <a:r>
              <a:rPr lang="zh-CN" altLang="en-US" b="1" dirty="0" smtClean="0"/>
              <a:t>、知情同意书版本号</a:t>
            </a:r>
            <a:r>
              <a:rPr lang="en-US" altLang="zh-CN" b="1" dirty="0" smtClean="0"/>
              <a:t>xx</a:t>
            </a:r>
            <a:r>
              <a:rPr lang="zh-CN" altLang="en-US" b="1" dirty="0" smtClean="0"/>
              <a:t>版本日期</a:t>
            </a:r>
            <a:r>
              <a:rPr lang="en-US" altLang="zh-CN" b="1" dirty="0" smtClean="0"/>
              <a:t>xx</a:t>
            </a:r>
            <a:endParaRPr lang="zh-CN" altLang="en-US" b="1" dirty="0" smtClean="0"/>
          </a:p>
          <a:p>
            <a:pPr algn="ctr"/>
            <a:endParaRPr lang="zh-CN" altLang="en-US" dirty="0"/>
          </a:p>
        </p:txBody>
      </p:sp>
    </p:spTree>
    <p:extLst>
      <p:ext uri="{BB962C8B-B14F-4D97-AF65-F5344CB8AC3E}">
        <p14:creationId xmlns:p14="http://schemas.microsoft.com/office/powerpoint/2010/main" xmlns="" val="3593000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260</Words>
  <Application>Microsoft Office PowerPoint</Application>
  <PresentationFormat>全屏显示(4:3)</PresentationFormat>
  <Paragraphs>28</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北京市自然科学基金立项前伦理审查</vt:lpstr>
      <vt:lpstr>需要提交文件：</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北京市自然科学-海淀原始创新联合基金项目立项前伦理审查</dc:title>
  <dc:creator>kjc</dc:creator>
  <cp:lastModifiedBy>Dorothy</cp:lastModifiedBy>
  <cp:revision>11</cp:revision>
  <dcterms:created xsi:type="dcterms:W3CDTF">2017-07-05T05:28:27Z</dcterms:created>
  <dcterms:modified xsi:type="dcterms:W3CDTF">2017-08-04T08:28:31Z</dcterms:modified>
</cp:coreProperties>
</file>